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2" r:id="rId1"/>
  </p:sldMasterIdLst>
  <p:notesMasterIdLst>
    <p:notesMasterId r:id="rId11"/>
  </p:notesMasterIdLst>
  <p:sldIdLst>
    <p:sldId id="256" r:id="rId2"/>
    <p:sldId id="257" r:id="rId3"/>
    <p:sldId id="258" r:id="rId4"/>
    <p:sldId id="355" r:id="rId5"/>
    <p:sldId id="259" r:id="rId6"/>
    <p:sldId id="354" r:id="rId7"/>
    <p:sldId id="260" r:id="rId8"/>
    <p:sldId id="261" r:id="rId9"/>
    <p:sldId id="353" r:id="rId10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7B4B2F-CA6D-CD44-B80F-2273044E2D5C}" type="datetimeFigureOut">
              <a:rPr kumimoji="1" lang="ko-Kore-KR" altLang="en-US" smtClean="0"/>
              <a:t>2020. 5. 8.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94150B-AAA3-E542-9005-C50C4F47778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57373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94150B-AAA3-E542-9005-C50C4F477788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5803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94150B-AAA3-E542-9005-C50C4F477788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83390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053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958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916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0C32B0-4F67-4973-8E21-5ADC03DD46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1999" cy="6857999"/>
          </a:xfrm>
          <a:solidFill>
            <a:schemeClr val="bg2">
              <a:lumMod val="95000"/>
            </a:schemeClr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ID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4E99739E-C57A-4B3A-8594-CED1BA6BD42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46289" y="2601913"/>
            <a:ext cx="8110537" cy="1338262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7999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Title Here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62006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5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242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320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11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335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786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081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565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8935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51" r:id="rId6"/>
    <p:sldLayoutId id="2147483746" r:id="rId7"/>
    <p:sldLayoutId id="2147483747" r:id="rId8"/>
    <p:sldLayoutId id="2147483748" r:id="rId9"/>
    <p:sldLayoutId id="2147483750" r:id="rId10"/>
    <p:sldLayoutId id="2147483749" r:id="rId11"/>
    <p:sldLayoutId id="214748375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A9413-F2FB-4F23-98CB-E4592FF844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3434"/>
          <a:stretch/>
        </p:blipFill>
        <p:spPr>
          <a:xfrm>
            <a:off x="-32" y="-1"/>
            <a:ext cx="12192031" cy="685800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A8256E1-9DCC-FD46-B1A0-1D02B37144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altLang="ko-Kore-KR" sz="6200">
                <a:solidFill>
                  <a:srgbClr val="FFFFFF"/>
                </a:solidFill>
              </a:rPr>
              <a:t>Stock Price Prediction Using Deep-Learning with</a:t>
            </a:r>
            <a:br>
              <a:rPr lang="en-US" altLang="ko-Kore-KR" sz="6200">
                <a:solidFill>
                  <a:srgbClr val="FFFFFF"/>
                </a:solidFill>
              </a:rPr>
            </a:br>
            <a:r>
              <a:rPr lang="en-US" altLang="ko-Kore-KR" sz="6200">
                <a:solidFill>
                  <a:srgbClr val="FFFFFF"/>
                </a:solidFill>
              </a:rPr>
              <a:t> RNN and LSTM</a:t>
            </a:r>
            <a:br>
              <a:rPr lang="ko-Kore-KR" altLang="ko-Kore-KR" sz="6200">
                <a:solidFill>
                  <a:srgbClr val="FFFFFF"/>
                </a:solidFill>
              </a:rPr>
            </a:br>
            <a:endParaRPr kumimoji="1" lang="ko-Kore-KR" altLang="en-US" sz="6200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AA4B2B0-C88E-DA47-A13A-570467B556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kumimoji="1" lang="en-US" altLang="ko-Kore-KR" b="1">
                <a:solidFill>
                  <a:srgbClr val="FFFFFF"/>
                </a:solidFill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  <a:t>2014097081</a:t>
            </a:r>
            <a:br>
              <a:rPr kumimoji="1" lang="en-US" altLang="ko-Kore-KR" b="1">
                <a:solidFill>
                  <a:srgbClr val="FFFFFF"/>
                </a:solidFill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</a:br>
            <a:r>
              <a:rPr kumimoji="1" lang="en-US" altLang="ko-Kore-KR" b="1">
                <a:solidFill>
                  <a:srgbClr val="FFFFFF"/>
                </a:solidFill>
                <a:latin typeface="Apple SD Gothic Neo ExtraBold" panose="02000300000000000000" pitchFamily="2" charset="-127"/>
                <a:ea typeface="Apple SD Gothic Neo ExtraBold" panose="02000300000000000000" pitchFamily="2" charset="-127"/>
              </a:rPr>
              <a:t>Cho yoonsang</a:t>
            </a:r>
            <a:endParaRPr kumimoji="1" lang="ko-Kore-KR" altLang="en-US" b="1">
              <a:solidFill>
                <a:srgbClr val="FFFFFF"/>
              </a:solidFill>
              <a:latin typeface="Apple SD Gothic Neo ExtraBold" panose="02000300000000000000" pitchFamily="2" charset="-127"/>
              <a:ea typeface="Apple SD Gothic Neo ExtraBold" panose="02000300000000000000" pitchFamily="2" charset="-127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17753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89B18-7EC2-3E4E-8ADB-C54F9C559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altLang="ko-Kore-KR" dirty="0"/>
              <a:t> </a:t>
            </a:r>
            <a:r>
              <a:rPr lang="en-US" altLang="ko-Kore-KR" b="1" dirty="0">
                <a:solidFill>
                  <a:schemeClr val="bg1"/>
                </a:solidFill>
              </a:rPr>
              <a:t>Libraries and settings</a:t>
            </a:r>
            <a:endParaRPr kumimoji="1" lang="ko-Kore-KR" altLang="en-US" b="1" dirty="0">
              <a:solidFill>
                <a:schemeClr val="bg1"/>
              </a:solidFill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5EF26D2-4DBC-FE4F-BC55-3CB0D7FD0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0587" y="2555875"/>
            <a:ext cx="5751785" cy="3194050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003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89B18-7EC2-3E4E-8ADB-C54F9C559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ko-Kore-KR" sz="4000" b="1">
                <a:solidFill>
                  <a:srgbClr val="FFFFFF"/>
                </a:solidFill>
              </a:rPr>
              <a:t>Analyze data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142CF9AC-2BC9-46E9-AF84-F6BA38495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</a:rPr>
              <a:t> Load stock prices from prices-split-</a:t>
            </a:r>
            <a:r>
              <a:rPr lang="en-US" sz="1800" dirty="0" err="1">
                <a:solidFill>
                  <a:srgbClr val="FFFFFF"/>
                </a:solidFill>
              </a:rPr>
              <a:t>adjusted.csv</a:t>
            </a:r>
            <a:endParaRPr lang="en-US" sz="1800" dirty="0">
              <a:solidFill>
                <a:srgbClr val="FFFFFF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</a:rPr>
              <a:t> Analyze data</a:t>
            </a:r>
          </a:p>
        </p:txBody>
      </p:sp>
      <p:pic>
        <p:nvPicPr>
          <p:cNvPr id="4" name="내용 개체 틀 3" descr="스크린샷이(가) 표시된 사진&#10;&#10;자동 생성된 설명">
            <a:extLst>
              <a:ext uri="{FF2B5EF4-FFF2-40B4-BE49-F238E27FC236}">
                <a16:creationId xmlns:a16="http://schemas.microsoft.com/office/drawing/2014/main" id="{2A26C1DB-3696-304A-9024-C025CDF444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106" b="-1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7892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90BAFCD-EA0A-47F4-8B00-AAB1E67A9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EF7E3CC7-C448-2B4A-A6A1-A8B81B426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768" y="643538"/>
            <a:ext cx="9649563" cy="3618586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2F9C61D6-37CC-4AD4-83C3-022D0887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51037"/>
            <a:ext cx="12192000" cy="23069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89B18-7EC2-3E4E-8ADB-C54F9C559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900" y="4905662"/>
            <a:ext cx="7330353" cy="15411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altLang="ko-Kore-KR" sz="4800" b="1">
                <a:solidFill>
                  <a:srgbClr val="FFFFFF"/>
                </a:solidFill>
              </a:rPr>
              <a:t>Analyze data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669285E-35F6-4010-B084-229A80845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47" y="5676251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826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89B18-7EC2-3E4E-8ADB-C54F9C559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854392" cy="16665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ko-Kore-KR" b="1" dirty="0"/>
              <a:t>Manipulate data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142CF9AC-2BC9-46E9-AF84-F6BA38495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ko-Kore-KR" dirty="0"/>
              <a:t> Choose a specific stock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ko-Kore-KR" dirty="0"/>
              <a:t> Drop feature: volume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ko-Kore-KR" dirty="0"/>
              <a:t> Normalize stock data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ko-Kore-KR" dirty="0"/>
              <a:t> Create train, validation and test data sets</a:t>
            </a:r>
          </a:p>
        </p:txBody>
      </p:sp>
      <p:pic>
        <p:nvPicPr>
          <p:cNvPr id="12" name="그림 11" descr="스크린샷이(가) 표시된 사진&#10;&#10;자동 생성된 설명">
            <a:extLst>
              <a:ext uri="{FF2B5EF4-FFF2-40B4-BE49-F238E27FC236}">
                <a16:creationId xmlns:a16="http://schemas.microsoft.com/office/drawing/2014/main" id="{0045B470-B964-6141-90C4-5BD11E0B5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399" y="0"/>
            <a:ext cx="67489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8697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89B18-7EC2-3E4E-8ADB-C54F9C559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854392" cy="16665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ko-Kore-KR" b="1" dirty="0"/>
              <a:t>Manipulate data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내용 개체 틀 5" descr="스크린샷이(가) 표시된 사진&#10;&#10;자동 생성된 설명">
            <a:extLst>
              <a:ext uri="{FF2B5EF4-FFF2-40B4-BE49-F238E27FC236}">
                <a16:creationId xmlns:a16="http://schemas.microsoft.com/office/drawing/2014/main" id="{E4DD2AB0-3852-AA46-A01F-C6978B656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798694"/>
            <a:ext cx="10058400" cy="3614204"/>
          </a:xfrm>
        </p:spPr>
      </p:pic>
    </p:spTree>
    <p:extLst>
      <p:ext uri="{BB962C8B-B14F-4D97-AF65-F5344CB8AC3E}">
        <p14:creationId xmlns:p14="http://schemas.microsoft.com/office/powerpoint/2010/main" val="4133411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89B18-7EC2-3E4E-8ADB-C54F9C559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854392" cy="16665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ko-Kore-KR" dirty="0"/>
              <a:t>Model and validate data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142CF9AC-2BC9-46E9-AF84-F6BA38495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ko-Kore-KR" dirty="0"/>
              <a:t> RNNs with basic, LSTM, GRU cells</a:t>
            </a: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37177482-427B-2248-B294-F399CDCE3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920" y="0"/>
            <a:ext cx="5506065" cy="6858000"/>
          </a:xfrm>
          <a:prstGeom prst="rect">
            <a:avLst/>
          </a:prstGeom>
        </p:spPr>
      </p:pic>
      <p:pic>
        <p:nvPicPr>
          <p:cNvPr id="6" name="그림 5" descr="텍스트, 컴퓨터이(가) 표시된 사진&#10;&#10; 실행 결과&#10;">
            <a:extLst>
              <a:ext uri="{FF2B5EF4-FFF2-40B4-BE49-F238E27FC236}">
                <a16:creationId xmlns:a16="http://schemas.microsoft.com/office/drawing/2014/main" id="{EA0466FE-2E4B-3440-B020-528DACA1D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9195" y="3101188"/>
            <a:ext cx="3854392" cy="3756812"/>
          </a:xfrm>
          <a:prstGeom prst="rect">
            <a:avLst/>
          </a:prstGeom>
        </p:spPr>
      </p:pic>
      <p:sp>
        <p:nvSpPr>
          <p:cNvPr id="11" name="Content Placeholder 28">
            <a:extLst>
              <a:ext uri="{FF2B5EF4-FFF2-40B4-BE49-F238E27FC236}">
                <a16:creationId xmlns:a16="http://schemas.microsoft.com/office/drawing/2014/main" id="{350997B7-5997-5843-A13B-C2C70A4E2C30}"/>
              </a:ext>
            </a:extLst>
          </p:cNvPr>
          <p:cNvSpPr txBox="1">
            <a:spLocks/>
          </p:cNvSpPr>
          <p:nvPr/>
        </p:nvSpPr>
        <p:spPr>
          <a:xfrm>
            <a:off x="5343214" y="2723938"/>
            <a:ext cx="936573" cy="377250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altLang="ko-Kore-KR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101498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5C89B18-7EC2-3E4E-8ADB-C54F9C559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854392" cy="16665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ko-Kore-KR" dirty="0"/>
              <a:t>Predictions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8">
            <a:extLst>
              <a:ext uri="{FF2B5EF4-FFF2-40B4-BE49-F238E27FC236}">
                <a16:creationId xmlns:a16="http://schemas.microsoft.com/office/drawing/2014/main" id="{350997B7-5997-5843-A13B-C2C70A4E2C30}"/>
              </a:ext>
            </a:extLst>
          </p:cNvPr>
          <p:cNvSpPr txBox="1">
            <a:spLocks/>
          </p:cNvSpPr>
          <p:nvPr/>
        </p:nvSpPr>
        <p:spPr>
          <a:xfrm>
            <a:off x="255399" y="3309049"/>
            <a:ext cx="936573" cy="377250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altLang="ko-Kore-KR" dirty="0"/>
              <a:t>Result</a:t>
            </a:r>
          </a:p>
        </p:txBody>
      </p:sp>
      <p:pic>
        <p:nvPicPr>
          <p:cNvPr id="8" name="그림 7" descr="스크린샷, 지도이(가) 표시된 사진&#10;&#10;자동 생성된 설명">
            <a:extLst>
              <a:ext uri="{FF2B5EF4-FFF2-40B4-BE49-F238E27FC236}">
                <a16:creationId xmlns:a16="http://schemas.microsoft.com/office/drawing/2014/main" id="{A53521FF-F1D6-944F-9E08-A4C6165E6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88" y="3808639"/>
            <a:ext cx="6798601" cy="2532517"/>
          </a:xfrm>
          <a:prstGeom prst="rect">
            <a:avLst/>
          </a:prstGeom>
        </p:spPr>
      </p:pic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872EDD35-27BB-B044-920D-D93CE40FA9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5096" y="0"/>
            <a:ext cx="52519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190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DB5017CB-86C6-46F1-B329-612FBAFB5C7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" b="6"/>
          <a:stretch>
            <a:fillRect/>
          </a:stretch>
        </p:blipFill>
        <p:spPr/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37092E1-7605-4EA8-B677-2A75D22C5C8C}"/>
              </a:ext>
            </a:extLst>
          </p:cNvPr>
          <p:cNvSpPr/>
          <p:nvPr/>
        </p:nvSpPr>
        <p:spPr>
          <a:xfrm>
            <a:off x="116" y="65"/>
            <a:ext cx="12191770" cy="6857871"/>
          </a:xfrm>
          <a:prstGeom prst="rect">
            <a:avLst/>
          </a:prstGeom>
          <a:gradFill>
            <a:gsLst>
              <a:gs pos="0">
                <a:schemeClr val="accent1">
                  <a:alpha val="90000"/>
                </a:schemeClr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6912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E79ECC8-D6DF-428A-9869-C518C62D8FE4}"/>
              </a:ext>
            </a:extLst>
          </p:cNvPr>
          <p:cNvGrpSpPr/>
          <p:nvPr/>
        </p:nvGrpSpPr>
        <p:grpSpPr>
          <a:xfrm>
            <a:off x="10398551" y="5173067"/>
            <a:ext cx="2333722" cy="2509237"/>
            <a:chOff x="10398632" y="5142620"/>
            <a:chExt cx="2333766" cy="2509284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FB13852-18E1-4D1F-907A-4DDFABFA3095}"/>
                </a:ext>
              </a:extLst>
            </p:cNvPr>
            <p:cNvCxnSpPr/>
            <p:nvPr/>
          </p:nvCxnSpPr>
          <p:spPr>
            <a:xfrm>
              <a:off x="10942550" y="5142620"/>
              <a:ext cx="0" cy="2509284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687BB91-00B5-4FCC-BD80-4A5641C95A5B}"/>
                </a:ext>
              </a:extLst>
            </p:cNvPr>
            <p:cNvCxnSpPr/>
            <p:nvPr/>
          </p:nvCxnSpPr>
          <p:spPr>
            <a:xfrm>
              <a:off x="12192865" y="5142620"/>
              <a:ext cx="0" cy="2509284"/>
            </a:xfrm>
            <a:prstGeom prst="line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C16F451-9D28-4A10-9C28-0B2259B2A17B}"/>
                </a:ext>
              </a:extLst>
            </p:cNvPr>
            <p:cNvCxnSpPr>
              <a:cxnSpLocks/>
            </p:cNvCxnSpPr>
            <p:nvPr/>
          </p:nvCxnSpPr>
          <p:spPr>
            <a:xfrm>
              <a:off x="10398632" y="7149417"/>
              <a:ext cx="2333766" cy="0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FB0CEB6-9DDB-4EA1-BE64-5B4F45081664}"/>
                </a:ext>
              </a:extLst>
            </p:cNvPr>
            <p:cNvCxnSpPr>
              <a:cxnSpLocks/>
            </p:cNvCxnSpPr>
            <p:nvPr/>
          </p:nvCxnSpPr>
          <p:spPr>
            <a:xfrm>
              <a:off x="10398632" y="5673724"/>
              <a:ext cx="2333766" cy="0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1AA7A06F-AA16-4FB1-ADAD-D3281F4BA495}"/>
                </a:ext>
              </a:extLst>
            </p:cNvPr>
            <p:cNvGrpSpPr/>
            <p:nvPr/>
          </p:nvGrpSpPr>
          <p:grpSpPr>
            <a:xfrm>
              <a:off x="10906044" y="5638807"/>
              <a:ext cx="1316436" cy="1543678"/>
              <a:chOff x="2811798" y="2287627"/>
              <a:chExt cx="1053730" cy="1235625"/>
            </a:xfrm>
          </p:grpSpPr>
          <p:sp>
            <p:nvSpPr>
              <p:cNvPr id="36" name="Rectangle 5">
                <a:extLst>
                  <a:ext uri="{FF2B5EF4-FFF2-40B4-BE49-F238E27FC236}">
                    <a16:creationId xmlns:a16="http://schemas.microsoft.com/office/drawing/2014/main" id="{BFA27A4D-C8A6-4B34-9B8C-B6367B0D4D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8266" y="2314096"/>
                <a:ext cx="1003300" cy="1182687"/>
              </a:xfrm>
              <a:prstGeom prst="rect">
                <a:avLst/>
              </a:prstGeom>
              <a:noFill/>
              <a:ln w="19050" cap="flat">
                <a:solidFill>
                  <a:schemeClr val="bg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38" tIns="45719" rIns="91438" bIns="4571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6912" dirty="0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D73D4FF2-C5C2-4E23-BCA6-1F51C560E09C}"/>
                  </a:ext>
                </a:extLst>
              </p:cNvPr>
              <p:cNvSpPr/>
              <p:nvPr/>
            </p:nvSpPr>
            <p:spPr>
              <a:xfrm>
                <a:off x="3812592" y="2287627"/>
                <a:ext cx="52936" cy="52936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6600000" scaled="0"/>
              </a:gra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6912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E8501E45-2E7F-486F-ADCC-721A7D67E0D1}"/>
                  </a:ext>
                </a:extLst>
              </p:cNvPr>
              <p:cNvSpPr/>
              <p:nvPr/>
            </p:nvSpPr>
            <p:spPr>
              <a:xfrm>
                <a:off x="2811798" y="2287627"/>
                <a:ext cx="52936" cy="52936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6600000" scaled="0"/>
              </a:gra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6912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B8413B18-C00F-443C-BDA4-36718E100907}"/>
                  </a:ext>
                </a:extLst>
              </p:cNvPr>
              <p:cNvSpPr/>
              <p:nvPr/>
            </p:nvSpPr>
            <p:spPr>
              <a:xfrm>
                <a:off x="3812592" y="3470316"/>
                <a:ext cx="52936" cy="52936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6600000" scaled="0"/>
              </a:gra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6912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C991A794-F693-4AC8-A93F-251BE9F10869}"/>
                  </a:ext>
                </a:extLst>
              </p:cNvPr>
              <p:cNvSpPr/>
              <p:nvPr/>
            </p:nvSpPr>
            <p:spPr>
              <a:xfrm>
                <a:off x="2811798" y="3470316"/>
                <a:ext cx="52936" cy="52936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6600000" scaled="0"/>
              </a:gra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6912"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DBB5FFA-DF3B-4B78-8FC0-77F5BE729CCB}"/>
              </a:ext>
            </a:extLst>
          </p:cNvPr>
          <p:cNvGrpSpPr/>
          <p:nvPr/>
        </p:nvGrpSpPr>
        <p:grpSpPr>
          <a:xfrm>
            <a:off x="-1165493" y="-1469232"/>
            <a:ext cx="2333722" cy="2509237"/>
            <a:chOff x="-1165630" y="-1469324"/>
            <a:chExt cx="2333766" cy="2509284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4EA04A-14BF-4326-8554-798E78BEF350}"/>
                </a:ext>
              </a:extLst>
            </p:cNvPr>
            <p:cNvCxnSpPr/>
            <p:nvPr/>
          </p:nvCxnSpPr>
          <p:spPr>
            <a:xfrm>
              <a:off x="-621712" y="-1469324"/>
              <a:ext cx="0" cy="2509284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20AEC9-1FE0-4FC6-A1E1-CB6A42D0A064}"/>
                </a:ext>
              </a:extLst>
            </p:cNvPr>
            <p:cNvCxnSpPr/>
            <p:nvPr/>
          </p:nvCxnSpPr>
          <p:spPr>
            <a:xfrm>
              <a:off x="628603" y="-1469324"/>
              <a:ext cx="0" cy="2509284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EAEA514-6629-4AAC-ACA8-E017D3FFC187}"/>
                </a:ext>
              </a:extLst>
            </p:cNvPr>
            <p:cNvCxnSpPr>
              <a:cxnSpLocks/>
            </p:cNvCxnSpPr>
            <p:nvPr/>
          </p:nvCxnSpPr>
          <p:spPr>
            <a:xfrm>
              <a:off x="-1165630" y="537473"/>
              <a:ext cx="2333766" cy="0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14F8395-4829-4972-9303-B252118BDAA6}"/>
                </a:ext>
              </a:extLst>
            </p:cNvPr>
            <p:cNvCxnSpPr>
              <a:cxnSpLocks/>
            </p:cNvCxnSpPr>
            <p:nvPr/>
          </p:nvCxnSpPr>
          <p:spPr>
            <a:xfrm>
              <a:off x="-1165630" y="-938220"/>
              <a:ext cx="2333766" cy="0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7BB69CF-4E79-45F1-A8B5-D5CC56ECDCED}"/>
                </a:ext>
              </a:extLst>
            </p:cNvPr>
            <p:cNvGrpSpPr/>
            <p:nvPr/>
          </p:nvGrpSpPr>
          <p:grpSpPr>
            <a:xfrm>
              <a:off x="-658218" y="-973137"/>
              <a:ext cx="1316436" cy="1543678"/>
              <a:chOff x="2811798" y="2287627"/>
              <a:chExt cx="1053730" cy="1235625"/>
            </a:xfrm>
          </p:grpSpPr>
          <p:sp>
            <p:nvSpPr>
              <p:cNvPr id="47" name="Rectangle 5">
                <a:extLst>
                  <a:ext uri="{FF2B5EF4-FFF2-40B4-BE49-F238E27FC236}">
                    <a16:creationId xmlns:a16="http://schemas.microsoft.com/office/drawing/2014/main" id="{AFC64675-C099-4AFB-8478-021F2BFD71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38266" y="2314096"/>
                <a:ext cx="1003300" cy="1182687"/>
              </a:xfrm>
              <a:prstGeom prst="rect">
                <a:avLst/>
              </a:prstGeom>
              <a:noFill/>
              <a:ln w="19050" cap="flat">
                <a:solidFill>
                  <a:schemeClr val="bg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38" tIns="45719" rIns="91438" bIns="4571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6912" dirty="0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B0D7527F-D1A2-4748-997D-3C66763FC566}"/>
                  </a:ext>
                </a:extLst>
              </p:cNvPr>
              <p:cNvSpPr/>
              <p:nvPr/>
            </p:nvSpPr>
            <p:spPr>
              <a:xfrm>
                <a:off x="3812592" y="2287627"/>
                <a:ext cx="52936" cy="5293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6912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9359B5E7-803D-4ACA-A906-AD8963A44926}"/>
                  </a:ext>
                </a:extLst>
              </p:cNvPr>
              <p:cNvSpPr/>
              <p:nvPr/>
            </p:nvSpPr>
            <p:spPr>
              <a:xfrm>
                <a:off x="2811798" y="2287627"/>
                <a:ext cx="52936" cy="5293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6912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7891FBAE-6B87-4D8B-BC7A-A89D13BF8E37}"/>
                  </a:ext>
                </a:extLst>
              </p:cNvPr>
              <p:cNvSpPr/>
              <p:nvPr/>
            </p:nvSpPr>
            <p:spPr>
              <a:xfrm>
                <a:off x="3812592" y="3470316"/>
                <a:ext cx="52936" cy="52936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6600000" scaled="0"/>
              </a:gra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6912" dirty="0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CEE8EBAC-1494-4467-A66E-560C6B385BF4}"/>
                  </a:ext>
                </a:extLst>
              </p:cNvPr>
              <p:cNvSpPr/>
              <p:nvPr/>
            </p:nvSpPr>
            <p:spPr>
              <a:xfrm>
                <a:off x="2811798" y="3470316"/>
                <a:ext cx="52936" cy="5293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6912"/>
              </a:p>
            </p:txBody>
          </p:sp>
        </p:grp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B7CA9A-5102-47E1-BB1B-4FDC9C14A7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ID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BF880CC-E6B6-46EB-BAB5-82C47A866660}"/>
              </a:ext>
            </a:extLst>
          </p:cNvPr>
          <p:cNvGrpSpPr/>
          <p:nvPr/>
        </p:nvGrpSpPr>
        <p:grpSpPr>
          <a:xfrm>
            <a:off x="2235791" y="2015544"/>
            <a:ext cx="7720419" cy="2509237"/>
            <a:chOff x="2281616" y="2096542"/>
            <a:chExt cx="7720564" cy="2509284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65B87AC-2F23-457D-9C7E-87489FF6ED6E}"/>
                </a:ext>
              </a:extLst>
            </p:cNvPr>
            <p:cNvCxnSpPr/>
            <p:nvPr/>
          </p:nvCxnSpPr>
          <p:spPr>
            <a:xfrm>
              <a:off x="2281616" y="2096542"/>
              <a:ext cx="0" cy="2509284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B5A1A72-936C-4782-B31C-90F3709E20EA}"/>
                </a:ext>
              </a:extLst>
            </p:cNvPr>
            <p:cNvCxnSpPr/>
            <p:nvPr/>
          </p:nvCxnSpPr>
          <p:spPr>
            <a:xfrm>
              <a:off x="10002180" y="2096542"/>
              <a:ext cx="0" cy="2509284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0B6E869-D943-421C-B18B-86E779CEE761}"/>
              </a:ext>
            </a:extLst>
          </p:cNvPr>
          <p:cNvGrpSpPr/>
          <p:nvPr/>
        </p:nvGrpSpPr>
        <p:grpSpPr>
          <a:xfrm>
            <a:off x="1689549" y="2546638"/>
            <a:ext cx="8812905" cy="1475665"/>
            <a:chOff x="1737698" y="2627646"/>
            <a:chExt cx="2333766" cy="147569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6B2871-40EB-4145-802D-5772D0828763}"/>
                </a:ext>
              </a:extLst>
            </p:cNvPr>
            <p:cNvCxnSpPr>
              <a:cxnSpLocks/>
            </p:cNvCxnSpPr>
            <p:nvPr/>
          </p:nvCxnSpPr>
          <p:spPr>
            <a:xfrm>
              <a:off x="1737698" y="4103339"/>
              <a:ext cx="2333766" cy="0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836FC21-548A-4FE9-8DB6-5B2A5696DF21}"/>
                </a:ext>
              </a:extLst>
            </p:cNvPr>
            <p:cNvCxnSpPr>
              <a:cxnSpLocks/>
            </p:cNvCxnSpPr>
            <p:nvPr/>
          </p:nvCxnSpPr>
          <p:spPr>
            <a:xfrm>
              <a:off x="1737698" y="2627646"/>
              <a:ext cx="2333766" cy="0"/>
            </a:xfrm>
            <a:prstGeom prst="line">
              <a:avLst/>
            </a:prstGeom>
            <a:ln>
              <a:solidFill>
                <a:schemeClr val="bg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C3B5DC7-C4E7-4EA2-BC37-A370FDE1F041}"/>
              </a:ext>
            </a:extLst>
          </p:cNvPr>
          <p:cNvGrpSpPr/>
          <p:nvPr/>
        </p:nvGrpSpPr>
        <p:grpSpPr>
          <a:xfrm>
            <a:off x="10038273" y="4055371"/>
            <a:ext cx="206320" cy="206319"/>
            <a:chOff x="4283177" y="3677279"/>
            <a:chExt cx="206324" cy="206323"/>
          </a:xfrm>
        </p:grpSpPr>
        <p:sp>
          <p:nvSpPr>
            <p:cNvPr id="16" name="Freeform 29">
              <a:extLst>
                <a:ext uri="{FF2B5EF4-FFF2-40B4-BE49-F238E27FC236}">
                  <a16:creationId xmlns:a16="http://schemas.microsoft.com/office/drawing/2014/main" id="{FFA1E686-AB43-476A-96DF-65102B96F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3177" y="3677279"/>
              <a:ext cx="160968" cy="160078"/>
            </a:xfrm>
            <a:custGeom>
              <a:avLst/>
              <a:gdLst>
                <a:gd name="T0" fmla="*/ 181 w 181"/>
                <a:gd name="T1" fmla="*/ 83 h 180"/>
                <a:gd name="T2" fmla="*/ 181 w 181"/>
                <a:gd name="T3" fmla="*/ 180 h 180"/>
                <a:gd name="T4" fmla="*/ 84 w 181"/>
                <a:gd name="T5" fmla="*/ 180 h 180"/>
                <a:gd name="T6" fmla="*/ 0 w 181"/>
                <a:gd name="T7" fmla="*/ 0 h 180"/>
                <a:gd name="T8" fmla="*/ 181 w 181"/>
                <a:gd name="T9" fmla="*/ 8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" h="180">
                  <a:moveTo>
                    <a:pt x="181" y="83"/>
                  </a:moveTo>
                  <a:lnTo>
                    <a:pt x="181" y="180"/>
                  </a:lnTo>
                  <a:lnTo>
                    <a:pt x="84" y="180"/>
                  </a:lnTo>
                  <a:lnTo>
                    <a:pt x="0" y="0"/>
                  </a:lnTo>
                  <a:lnTo>
                    <a:pt x="181" y="83"/>
                  </a:lnTo>
                  <a:close/>
                </a:path>
              </a:pathLst>
            </a:custGeom>
            <a:solidFill>
              <a:schemeClr val="accent1"/>
            </a:solidFill>
            <a:ln w="12700" cap="rnd">
              <a:solidFill>
                <a:schemeClr val="bg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38" tIns="45719" rIns="91438" bIns="45719" numCol="1" anchor="t" anchorCtr="0" compatLnSpc="1">
              <a:prstTxWarp prst="textNoShape">
                <a:avLst/>
              </a:prstTxWarp>
            </a:bodyPr>
            <a:lstStyle/>
            <a:p>
              <a:endParaRPr lang="en-ID" sz="6912"/>
            </a:p>
          </p:txBody>
        </p:sp>
        <p:sp>
          <p:nvSpPr>
            <p:cNvPr id="17" name="Freeform 30">
              <a:extLst>
                <a:ext uri="{FF2B5EF4-FFF2-40B4-BE49-F238E27FC236}">
                  <a16:creationId xmlns:a16="http://schemas.microsoft.com/office/drawing/2014/main" id="{AF44267A-E8DF-4A39-AD36-67F17F8E3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908" y="3808009"/>
              <a:ext cx="75593" cy="75593"/>
            </a:xfrm>
            <a:custGeom>
              <a:avLst/>
              <a:gdLst>
                <a:gd name="T0" fmla="*/ 61 w 85"/>
                <a:gd name="T1" fmla="*/ 0 h 85"/>
                <a:gd name="T2" fmla="*/ 0 w 85"/>
                <a:gd name="T3" fmla="*/ 61 h 85"/>
                <a:gd name="T4" fmla="*/ 23 w 85"/>
                <a:gd name="T5" fmla="*/ 85 h 85"/>
                <a:gd name="T6" fmla="*/ 85 w 85"/>
                <a:gd name="T7" fmla="*/ 23 h 85"/>
                <a:gd name="T8" fmla="*/ 61 w 85"/>
                <a:gd name="T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85">
                  <a:moveTo>
                    <a:pt x="61" y="0"/>
                  </a:moveTo>
                  <a:lnTo>
                    <a:pt x="0" y="61"/>
                  </a:lnTo>
                  <a:lnTo>
                    <a:pt x="23" y="85"/>
                  </a:lnTo>
                  <a:lnTo>
                    <a:pt x="85" y="2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 w="12700" cap="rnd">
              <a:solidFill>
                <a:schemeClr val="bg2"/>
              </a:solidFill>
              <a:prstDash val="solid"/>
              <a:round/>
              <a:headEnd/>
              <a:tailEnd/>
            </a:ln>
          </p:spPr>
          <p:txBody>
            <a:bodyPr vert="horz" wrap="square" lIns="91438" tIns="45719" rIns="91438" bIns="45719" numCol="1" anchor="t" anchorCtr="0" compatLnSpc="1">
              <a:prstTxWarp prst="textNoShape">
                <a:avLst/>
              </a:prstTxWarp>
            </a:bodyPr>
            <a:lstStyle/>
            <a:p>
              <a:endParaRPr lang="en-ID" sz="6912"/>
            </a:p>
          </p:txBody>
        </p:sp>
        <p:sp>
          <p:nvSpPr>
            <p:cNvPr id="18" name="Freeform 31">
              <a:extLst>
                <a:ext uri="{FF2B5EF4-FFF2-40B4-BE49-F238E27FC236}">
                  <a16:creationId xmlns:a16="http://schemas.microsoft.com/office/drawing/2014/main" id="{4EF31C74-E938-4079-97E2-F8747867E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8354" y="3812456"/>
              <a:ext cx="45356" cy="45356"/>
            </a:xfrm>
            <a:custGeom>
              <a:avLst/>
              <a:gdLst>
                <a:gd name="T0" fmla="*/ 38 w 51"/>
                <a:gd name="T1" fmla="*/ 0 h 51"/>
                <a:gd name="T2" fmla="*/ 0 w 51"/>
                <a:gd name="T3" fmla="*/ 38 h 51"/>
                <a:gd name="T4" fmla="*/ 14 w 51"/>
                <a:gd name="T5" fmla="*/ 51 h 51"/>
                <a:gd name="T6" fmla="*/ 51 w 51"/>
                <a:gd name="T7" fmla="*/ 15 h 51"/>
                <a:gd name="T8" fmla="*/ 38 w 51"/>
                <a:gd name="T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51">
                  <a:moveTo>
                    <a:pt x="38" y="0"/>
                  </a:moveTo>
                  <a:lnTo>
                    <a:pt x="0" y="38"/>
                  </a:lnTo>
                  <a:lnTo>
                    <a:pt x="14" y="51"/>
                  </a:lnTo>
                  <a:lnTo>
                    <a:pt x="51" y="1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 w="12700" cap="rnd">
              <a:solidFill>
                <a:schemeClr val="bg2"/>
              </a:solidFill>
              <a:prstDash val="solid"/>
              <a:round/>
              <a:headEnd/>
              <a:tailEnd/>
            </a:ln>
          </p:spPr>
          <p:txBody>
            <a:bodyPr vert="horz" wrap="square" lIns="91438" tIns="45719" rIns="91438" bIns="45719" numCol="1" anchor="t" anchorCtr="0" compatLnSpc="1">
              <a:prstTxWarp prst="textNoShape">
                <a:avLst/>
              </a:prstTxWarp>
            </a:bodyPr>
            <a:lstStyle/>
            <a:p>
              <a:endParaRPr lang="en-ID" sz="6912"/>
            </a:p>
          </p:txBody>
        </p:sp>
        <p:sp>
          <p:nvSpPr>
            <p:cNvPr id="19" name="Line 33">
              <a:extLst>
                <a:ext uri="{FF2B5EF4-FFF2-40B4-BE49-F238E27FC236}">
                  <a16:creationId xmlns:a16="http://schemas.microsoft.com/office/drawing/2014/main" id="{ADF2EEE9-2C96-48C2-BDE8-10A1511B47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283177" y="3677279"/>
              <a:ext cx="80039" cy="80929"/>
            </a:xfrm>
            <a:prstGeom prst="line">
              <a:avLst/>
            </a:prstGeom>
            <a:noFill/>
            <a:ln w="12700" cap="rnd">
              <a:solidFill>
                <a:schemeClr val="bg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38" tIns="45719" rIns="91438" bIns="45719" numCol="1" anchor="t" anchorCtr="0" compatLnSpc="1">
              <a:prstTxWarp prst="textNoShape">
                <a:avLst/>
              </a:prstTxWarp>
            </a:bodyPr>
            <a:lstStyle/>
            <a:p>
              <a:endParaRPr lang="en-ID" sz="6912"/>
            </a:p>
          </p:txBody>
        </p:sp>
        <p:sp>
          <p:nvSpPr>
            <p:cNvPr id="20" name="Freeform 34">
              <a:extLst>
                <a:ext uri="{FF2B5EF4-FFF2-40B4-BE49-F238E27FC236}">
                  <a16:creationId xmlns:a16="http://schemas.microsoft.com/office/drawing/2014/main" id="{8DF486A9-4917-468F-B3EF-CB9FB85754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0549" y="3755539"/>
              <a:ext cx="11562" cy="10672"/>
            </a:xfrm>
            <a:custGeom>
              <a:avLst/>
              <a:gdLst>
                <a:gd name="T0" fmla="*/ 8 w 10"/>
                <a:gd name="T1" fmla="*/ 8 h 10"/>
                <a:gd name="T2" fmla="*/ 8 w 10"/>
                <a:gd name="T3" fmla="*/ 8 h 10"/>
                <a:gd name="T4" fmla="*/ 2 w 10"/>
                <a:gd name="T5" fmla="*/ 8 h 10"/>
                <a:gd name="T6" fmla="*/ 2 w 10"/>
                <a:gd name="T7" fmla="*/ 8 h 10"/>
                <a:gd name="T8" fmla="*/ 2 w 10"/>
                <a:gd name="T9" fmla="*/ 2 h 10"/>
                <a:gd name="T10" fmla="*/ 2 w 10"/>
                <a:gd name="T11" fmla="*/ 2 h 10"/>
                <a:gd name="T12" fmla="*/ 8 w 10"/>
                <a:gd name="T13" fmla="*/ 2 h 10"/>
                <a:gd name="T14" fmla="*/ 8 w 10"/>
                <a:gd name="T15" fmla="*/ 2 h 10"/>
                <a:gd name="T16" fmla="*/ 8 w 10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8" y="8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7" y="10"/>
                    <a:pt x="4" y="10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6"/>
                    <a:pt x="0" y="4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4" y="0"/>
                    <a:pt x="7" y="0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4"/>
                    <a:pt x="10" y="6"/>
                    <a:pt x="8" y="8"/>
                  </a:cubicBezTo>
                  <a:close/>
                </a:path>
              </a:pathLst>
            </a:custGeom>
            <a:solidFill>
              <a:srgbClr val="65C7C8"/>
            </a:solidFill>
            <a:ln w="12700" cap="rnd">
              <a:solidFill>
                <a:schemeClr val="bg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38" tIns="45719" rIns="91438" bIns="45719" numCol="1" anchor="t" anchorCtr="0" compatLnSpc="1">
              <a:prstTxWarp prst="textNoShape">
                <a:avLst/>
              </a:prstTxWarp>
            </a:bodyPr>
            <a:lstStyle/>
            <a:p>
              <a:endParaRPr lang="en-ID" sz="6912"/>
            </a:p>
          </p:txBody>
        </p:sp>
      </p:grpSp>
      <p:sp>
        <p:nvSpPr>
          <p:cNvPr id="22" name="Rectangle 5">
            <a:extLst>
              <a:ext uri="{FF2B5EF4-FFF2-40B4-BE49-F238E27FC236}">
                <a16:creationId xmlns:a16="http://schemas.microsoft.com/office/drawing/2014/main" id="{4AAADBE1-BDB7-4CA7-B57A-A819885989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4073" y="2544789"/>
            <a:ext cx="7723855" cy="1477514"/>
          </a:xfrm>
          <a:prstGeom prst="rect">
            <a:avLst/>
          </a:prstGeom>
          <a:noFill/>
          <a:ln w="19050" cap="flat">
            <a:solidFill>
              <a:schemeClr val="bg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38" tIns="45719" rIns="91438" bIns="45719" numCol="1" anchor="t" anchorCtr="0" compatLnSpc="1">
            <a:prstTxWarp prst="textNoShape">
              <a:avLst/>
            </a:prstTxWarp>
          </a:bodyPr>
          <a:lstStyle/>
          <a:p>
            <a:endParaRPr lang="en-ID" sz="6912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DB4CC98-1AEC-4813-AAC2-5D2964AFF3FD}"/>
              </a:ext>
            </a:extLst>
          </p:cNvPr>
          <p:cNvSpPr/>
          <p:nvPr/>
        </p:nvSpPr>
        <p:spPr>
          <a:xfrm>
            <a:off x="9922420" y="2511722"/>
            <a:ext cx="66133" cy="6613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6912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DA23EEB-1412-4F41-BDB9-7806656F425E}"/>
              </a:ext>
            </a:extLst>
          </p:cNvPr>
          <p:cNvSpPr/>
          <p:nvPr/>
        </p:nvSpPr>
        <p:spPr>
          <a:xfrm>
            <a:off x="2204543" y="2511722"/>
            <a:ext cx="66133" cy="6613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6912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05DEBEA-6282-43C7-B061-0EAEA576E8A1}"/>
              </a:ext>
            </a:extLst>
          </p:cNvPr>
          <p:cNvSpPr/>
          <p:nvPr/>
        </p:nvSpPr>
        <p:spPr>
          <a:xfrm>
            <a:off x="9922420" y="3989239"/>
            <a:ext cx="66133" cy="6613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6912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C1BA868-9A9D-446B-95FC-9D3809165DCB}"/>
              </a:ext>
            </a:extLst>
          </p:cNvPr>
          <p:cNvSpPr/>
          <p:nvPr/>
        </p:nvSpPr>
        <p:spPr>
          <a:xfrm>
            <a:off x="2204543" y="3989239"/>
            <a:ext cx="66133" cy="6613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6912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86A2654-D196-40F1-AE32-8B3C56FF0502}"/>
              </a:ext>
            </a:extLst>
          </p:cNvPr>
          <p:cNvSpPr txBox="1"/>
          <p:nvPr/>
        </p:nvSpPr>
        <p:spPr>
          <a:xfrm>
            <a:off x="4338350" y="4247787"/>
            <a:ext cx="3515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2014097 </a:t>
            </a:r>
            <a:r>
              <a:rPr lang="en-US" altLang="ko-KR" sz="2000" b="1" dirty="0">
                <a:solidFill>
                  <a:schemeClr val="bg2"/>
                </a:solidFill>
              </a:rPr>
              <a:t>Cho </a:t>
            </a:r>
            <a:r>
              <a:rPr lang="en-US" altLang="ko-KR" sz="2000" b="1" dirty="0" err="1">
                <a:solidFill>
                  <a:schemeClr val="bg2"/>
                </a:solidFill>
              </a:rPr>
              <a:t>YoonSang</a:t>
            </a:r>
            <a:endParaRPr lang="en-US" altLang="ko-KR" sz="2000" b="1" dirty="0">
              <a:solidFill>
                <a:schemeClr val="bg2"/>
              </a:solidFill>
            </a:endParaRPr>
          </a:p>
          <a:p>
            <a:pPr algn="ctr"/>
            <a:endParaRPr lang="en-US" sz="2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517375"/>
      </p:ext>
    </p:extLst>
  </p:cSld>
  <p:clrMapOvr>
    <a:masterClrMapping/>
  </p:clrMapOvr>
  <p:transition spd="slow">
    <p:cover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40000" de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40000" decel="4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accel="40000" de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40000" de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accel="40000" de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accel="40000" de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accel="40000" de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accel="40000" de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22" grpId="0" animBg="1"/>
      <p:bldP spid="23" grpId="0" animBg="1"/>
      <p:bldP spid="24" grpId="0" animBg="1"/>
      <p:bldP spid="25" grpId="0" animBg="1"/>
      <p:bldP spid="26" grpId="0" animBg="1"/>
      <p:bldP spid="29" grpId="0"/>
    </p:bldLst>
  </p:timing>
</p:sld>
</file>

<file path=ppt/theme/theme1.xml><?xml version="1.0" encoding="utf-8"?>
<a:theme xmlns:a="http://schemas.openxmlformats.org/drawingml/2006/main" name="RetrospectVTI">
  <a:themeElements>
    <a:clrScheme name="AnalogousFromDarkSeedLeftStep">
      <a:dk1>
        <a:srgbClr val="000000"/>
      </a:dk1>
      <a:lt1>
        <a:srgbClr val="FFFFFF"/>
      </a:lt1>
      <a:dk2>
        <a:srgbClr val="242C41"/>
      </a:dk2>
      <a:lt2>
        <a:srgbClr val="E2E8E4"/>
      </a:lt2>
      <a:accent1>
        <a:srgbClr val="D937B0"/>
      </a:accent1>
      <a:accent2>
        <a:srgbClr val="AC25C7"/>
      </a:accent2>
      <a:accent3>
        <a:srgbClr val="7B37D9"/>
      </a:accent3>
      <a:accent4>
        <a:srgbClr val="4747D0"/>
      </a:accent4>
      <a:accent5>
        <a:srgbClr val="377AD9"/>
      </a:accent5>
      <a:accent6>
        <a:srgbClr val="25ACC7"/>
      </a:accent6>
      <a:hlink>
        <a:srgbClr val="5672C6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</Words>
  <Application>Microsoft Macintosh PowerPoint</Application>
  <PresentationFormat>와이드스크린</PresentationFormat>
  <Paragraphs>22</Paragraphs>
  <Slides>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Apple SD Gothic Neo ExtraBold</vt:lpstr>
      <vt:lpstr>Calibri</vt:lpstr>
      <vt:lpstr>Courier New</vt:lpstr>
      <vt:lpstr>Georgia Pro Cond Light</vt:lpstr>
      <vt:lpstr>Speak Pro</vt:lpstr>
      <vt:lpstr>RetrospectVTI</vt:lpstr>
      <vt:lpstr>Stock Price Prediction Using Deep-Learning with  RNN and LSTM </vt:lpstr>
      <vt:lpstr> Libraries and settings</vt:lpstr>
      <vt:lpstr>Analyze data</vt:lpstr>
      <vt:lpstr>Analyze data</vt:lpstr>
      <vt:lpstr>Manipulate data</vt:lpstr>
      <vt:lpstr>Manipulate data</vt:lpstr>
      <vt:lpstr>Model and validate data</vt:lpstr>
      <vt:lpstr>Predictions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Price Prediction Using Deep-Learning with  RNN and LSTM </dc:title>
  <dc:creator>조윤상</dc:creator>
  <cp:lastModifiedBy>조윤상</cp:lastModifiedBy>
  <cp:revision>1</cp:revision>
  <dcterms:created xsi:type="dcterms:W3CDTF">2020-05-07T15:44:44Z</dcterms:created>
  <dcterms:modified xsi:type="dcterms:W3CDTF">2020-05-07T15:45:25Z</dcterms:modified>
</cp:coreProperties>
</file>